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1906" r:id="rId2"/>
    <p:sldId id="1657" r:id="rId3"/>
    <p:sldId id="1659" r:id="rId4"/>
    <p:sldId id="1660" r:id="rId5"/>
    <p:sldId id="1907" r:id="rId6"/>
    <p:sldId id="1663" r:id="rId7"/>
    <p:sldId id="1517" r:id="rId8"/>
    <p:sldId id="1908" r:id="rId9"/>
    <p:sldId id="1733" r:id="rId10"/>
    <p:sldId id="1989" r:id="rId11"/>
    <p:sldId id="1987" r:id="rId12"/>
    <p:sldId id="198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48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BF2078-2112-45B7-BE8E-A11645C91339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E54717-1B0F-4D39-AA8E-4B4941296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384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8FAA4-AD50-48AB-A44A-3C7D91D1578E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299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8FAA4-AD50-48AB-A44A-3C7D91D1578E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516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7EB75-CACB-445F-AA0C-869557150D8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5724490"/>
            <a:ext cx="3622063" cy="137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514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315DB-8A17-410B-B22A-A12E9ABCCC7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195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403EE-41FE-4A6A-9A7D-09F5F4EC89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209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6D30-63A2-4871-93D5-FA357ABB8E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131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19E79-4F53-42B2-9478-3A19720B296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5724490"/>
            <a:ext cx="3622063" cy="137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147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80110-12F3-44BC-AC24-ED31A9524F1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5724490"/>
            <a:ext cx="3622063" cy="137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11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7DCDF-5254-4E76-B44D-ACBDC863465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5724490"/>
            <a:ext cx="3622063" cy="137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18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881F-4D84-4D5B-BC4D-B98BFC5B94E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5724490"/>
            <a:ext cx="3622063" cy="137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33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2DF88-1F6C-4E2C-B2E9-A30D31FDF3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94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Bebas Neue" panose="020B0606020202050201" pitchFamily="34" charset="0"/>
                <a:ea typeface="+mj-ea"/>
                <a:cs typeface="+mj-cs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>
                <a:latin typeface="Bebas Neue" panose="020B0606020202050201" pitchFamily="34" charset="0"/>
              </a:defRPr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>
                <a:latin typeface="Bebas Neue" panose="020B0606020202050201" pitchFamily="34" charset="0"/>
              </a:defRPr>
            </a:lvl1pPr>
            <a:lvl2pPr>
              <a:defRPr sz="2600">
                <a:latin typeface="Bebas Neue" panose="020B0606020202050201" pitchFamily="34" charset="0"/>
              </a:defRPr>
            </a:lvl2pPr>
            <a:lvl3pPr>
              <a:defRPr sz="2400">
                <a:latin typeface="Bebas Neue" panose="020B0606020202050201" pitchFamily="34" charset="0"/>
              </a:defRPr>
            </a:lvl3pPr>
            <a:lvl4pPr>
              <a:defRPr sz="2000">
                <a:latin typeface="Bebas Neue" panose="020B0606020202050201" pitchFamily="34" charset="0"/>
              </a:defRPr>
            </a:lvl4pPr>
            <a:lvl5pPr>
              <a:defRPr sz="1800">
                <a:latin typeface="Bebas Neue" panose="020B0606020202050201" pitchFamily="34" charset="0"/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BB4D5-E145-46E3-8DFB-6CAC6DB89E1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789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  <a:latin typeface="Bebas Neue" panose="020B0606020202050201" pitchFamily="34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>
                <a:latin typeface="Bebas Neue" panose="020B0606020202050201" pitchFamily="34" charset="0"/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FDE88A4C-89C9-4EDA-99F0-98EA86CD0C4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7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E13A8B7-6210-4921-8897-0AE13BF69DFC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0691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EF92D1-D3D5-45BE-9C91-0383D4FAC9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866900">
                  <a:srgbClr val="FFC000">
                    <a:lumMod val="50000"/>
                    <a:alpha val="79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6B41B-7D4F-4A16-B86C-7558C9863327}"/>
              </a:ext>
            </a:extLst>
          </p:cNvPr>
          <p:cNvSpPr txBox="1"/>
          <p:nvPr/>
        </p:nvSpPr>
        <p:spPr>
          <a:xfrm>
            <a:off x="6096000" y="3124200"/>
            <a:ext cx="5520748" cy="2608051"/>
          </a:xfrm>
          <a:prstGeom prst="rect">
            <a:avLst/>
          </a:prstGeom>
          <a:effectLst>
            <a:glow rad="127000">
              <a:schemeClr val="accent1">
                <a:alpha val="40000"/>
              </a:schemeClr>
            </a:glow>
          </a:effectLst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52400">
                    <a:prstClr val="white">
                      <a:alpha val="50000"/>
                    </a:prstClr>
                  </a:glow>
                </a:effectLst>
                <a:uLnTx/>
                <a:uFillTx/>
                <a:latin typeface="Bebas Neue" panose="020B0606020202050201" pitchFamily="34" charset="0"/>
                <a:ea typeface="+mn-ea"/>
                <a:cs typeface="Arial" charset="0"/>
              </a:rPr>
              <a:t>Rev. Paul Veit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52400">
                  <a:prstClr val="white">
                    <a:alpha val="50000"/>
                  </a:prstClr>
                </a:glow>
              </a:effectLst>
              <a:uLnTx/>
              <a:uFillTx/>
              <a:latin typeface="Bebas Neue" panose="020B0606020202050201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52400">
                    <a:prstClr val="white">
                      <a:alpha val="50000"/>
                    </a:prstClr>
                  </a:glow>
                </a:effectLst>
                <a:uLnTx/>
                <a:uFillTx/>
                <a:latin typeface="Bebas Neue" panose="020B0606020202050201" pitchFamily="34" charset="0"/>
                <a:ea typeface="+mn-ea"/>
                <a:cs typeface="Arial" charset="0"/>
              </a:rPr>
              <a:t>www.</a:t>
            </a:r>
            <a:r>
              <a:rPr kumimoji="0" lang="en-US" sz="6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52400">
                    <a:prstClr val="white">
                      <a:alpha val="50000"/>
                    </a:prstClr>
                  </a:glow>
                </a:effectLst>
                <a:uLnTx/>
                <a:uFillTx/>
                <a:latin typeface="Bebas Neue" panose="020B0606020202050201" pitchFamily="34" charset="0"/>
                <a:ea typeface="+mn-ea"/>
                <a:cs typeface="Arial" charset="0"/>
              </a:rPr>
              <a:t>E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52400">
                    <a:prstClr val="white">
                      <a:alpha val="50000"/>
                    </a:prstClr>
                  </a:glow>
                </a:effectLst>
                <a:uLnTx/>
                <a:uFillTx/>
                <a:latin typeface="Bebas Neue" panose="020B0606020202050201" pitchFamily="34" charset="0"/>
                <a:ea typeface="+mn-ea"/>
                <a:cs typeface="Arial" charset="0"/>
              </a:rPr>
              <a:t>vangelistic</a:t>
            </a:r>
            <a:r>
              <a:rPr kumimoji="0" lang="en-US" sz="6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52400">
                    <a:prstClr val="white">
                      <a:alpha val="50000"/>
                    </a:prstClr>
                  </a:glow>
                </a:effectLst>
                <a:uLnTx/>
                <a:uFillTx/>
                <a:latin typeface="Bebas Neue" panose="020B0606020202050201" pitchFamily="34" charset="0"/>
                <a:ea typeface="+mn-ea"/>
                <a:cs typeface="Arial" charset="0"/>
              </a:rPr>
              <a:t>E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52400">
                    <a:prstClr val="white">
                      <a:alpha val="50000"/>
                    </a:prstClr>
                  </a:glow>
                </a:effectLst>
                <a:uLnTx/>
                <a:uFillTx/>
                <a:latin typeface="Bebas Neue" panose="020B0606020202050201" pitchFamily="34" charset="0"/>
                <a:ea typeface="+mn-ea"/>
                <a:cs typeface="Arial" charset="0"/>
              </a:rPr>
              <a:t>vents.com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52400">
                  <a:prstClr val="white">
                    <a:alpha val="50000"/>
                  </a:prstClr>
                </a:glow>
              </a:effectLst>
              <a:uLnTx/>
              <a:uFillTx/>
              <a:latin typeface="Bebas Neue" panose="020B0606020202050201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52400">
                    <a:prstClr val="white">
                      <a:alpha val="50000"/>
                    </a:prstClr>
                  </a:glow>
                </a:effectLst>
                <a:uLnTx/>
                <a:uFillTx/>
                <a:latin typeface="Bebas Neue" panose="020B0606020202050201" pitchFamily="34" charset="0"/>
                <a:ea typeface="+mn-ea"/>
                <a:cs typeface="Arial" charset="0"/>
              </a:rPr>
              <a:t>Aka The “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52400">
                    <a:prstClr val="white">
                      <a:alpha val="50000"/>
                    </a:prstClr>
                  </a:glow>
                </a:effectLst>
                <a:uLnTx/>
                <a:uFillTx/>
                <a:latin typeface="Bebas Neue" panose="020B0606020202050201" pitchFamily="34" charset="0"/>
                <a:ea typeface="+mn-ea"/>
                <a:cs typeface="Arial" charset="0"/>
              </a:rPr>
              <a:t>DinoPastor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52400">
                    <a:prstClr val="white">
                      <a:alpha val="50000"/>
                    </a:prstClr>
                  </a:glow>
                </a:effectLst>
                <a:uLnTx/>
                <a:uFillTx/>
                <a:latin typeface="Bebas Neue" panose="020B0606020202050201" pitchFamily="34" charset="0"/>
                <a:ea typeface="+mn-ea"/>
                <a:cs typeface="Arial" charset="0"/>
              </a:rPr>
              <a:t>”</a:t>
            </a:r>
          </a:p>
        </p:txBody>
      </p:sp>
      <p:pic>
        <p:nvPicPr>
          <p:cNvPr id="4" name="Picture 4" descr="IMGP0795">
            <a:extLst>
              <a:ext uri="{FF2B5EF4-FFF2-40B4-BE49-F238E27FC236}">
                <a16:creationId xmlns:a16="http://schemas.microsoft.com/office/drawing/2014/main" id="{15568513-0E64-4B79-9887-305970CEFE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r="-2" b="13501"/>
          <a:stretch/>
        </p:blipFill>
        <p:spPr bwMode="auto">
          <a:xfrm>
            <a:off x="1" y="647373"/>
            <a:ext cx="5385130" cy="6210629"/>
          </a:xfrm>
          <a:custGeom>
            <a:avLst/>
            <a:gdLst>
              <a:gd name="connsiteX0" fmla="*/ 2203018 w 5385130"/>
              <a:gd name="connsiteY0" fmla="*/ 0 h 6210629"/>
              <a:gd name="connsiteX1" fmla="*/ 5385130 w 5385130"/>
              <a:gd name="connsiteY1" fmla="*/ 3182112 h 6210629"/>
              <a:gd name="connsiteX2" fmla="*/ 3441640 w 5385130"/>
              <a:gd name="connsiteY2" fmla="*/ 6114158 h 6210629"/>
              <a:gd name="connsiteX3" fmla="*/ 3178061 w 5385130"/>
              <a:gd name="connsiteY3" fmla="*/ 6210629 h 6210629"/>
              <a:gd name="connsiteX4" fmla="*/ 1233206 w 5385130"/>
              <a:gd name="connsiteY4" fmla="*/ 6210629 h 6210629"/>
              <a:gd name="connsiteX5" fmla="*/ 1108901 w 5385130"/>
              <a:gd name="connsiteY5" fmla="*/ 6171135 h 6210629"/>
              <a:gd name="connsiteX6" fmla="*/ 178899 w 5385130"/>
              <a:gd name="connsiteY6" fmla="*/ 5637585 h 6210629"/>
              <a:gd name="connsiteX7" fmla="*/ 0 w 5385130"/>
              <a:gd name="connsiteY7" fmla="*/ 5474990 h 6210629"/>
              <a:gd name="connsiteX8" fmla="*/ 0 w 5385130"/>
              <a:gd name="connsiteY8" fmla="*/ 889234 h 6210629"/>
              <a:gd name="connsiteX9" fmla="*/ 178899 w 5385130"/>
              <a:gd name="connsiteY9" fmla="*/ 726640 h 6210629"/>
              <a:gd name="connsiteX10" fmla="*/ 2203018 w 5385130"/>
              <a:gd name="connsiteY10" fmla="*/ 0 h 621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85130" h="6210629">
                <a:moveTo>
                  <a:pt x="2203018" y="0"/>
                </a:moveTo>
                <a:cubicBezTo>
                  <a:pt x="3960450" y="0"/>
                  <a:pt x="5385130" y="1424680"/>
                  <a:pt x="5385130" y="3182112"/>
                </a:cubicBezTo>
                <a:cubicBezTo>
                  <a:pt x="5385130" y="4500186"/>
                  <a:pt x="4583748" y="5631087"/>
                  <a:pt x="3441640" y="6114158"/>
                </a:cubicBezTo>
                <a:lnTo>
                  <a:pt x="3178061" y="6210629"/>
                </a:lnTo>
                <a:lnTo>
                  <a:pt x="1233206" y="6210629"/>
                </a:lnTo>
                <a:lnTo>
                  <a:pt x="1108901" y="6171135"/>
                </a:lnTo>
                <a:cubicBezTo>
                  <a:pt x="767738" y="6046219"/>
                  <a:pt x="453928" y="5864559"/>
                  <a:pt x="178899" y="5637585"/>
                </a:cubicBezTo>
                <a:lnTo>
                  <a:pt x="0" y="5474990"/>
                </a:lnTo>
                <a:lnTo>
                  <a:pt x="0" y="889234"/>
                </a:lnTo>
                <a:lnTo>
                  <a:pt x="178899" y="726640"/>
                </a:lnTo>
                <a:cubicBezTo>
                  <a:pt x="728956" y="272693"/>
                  <a:pt x="1434142" y="0"/>
                  <a:pt x="2203018" y="0"/>
                </a:cubicBezTo>
                <a:close/>
              </a:path>
            </a:pathLst>
          </a:custGeom>
          <a:noFill/>
          <a:ln w="1524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5" name="Picture 6" descr="My tusk dig">
            <a:extLst>
              <a:ext uri="{FF2B5EF4-FFF2-40B4-BE49-F238E27FC236}">
                <a16:creationId xmlns:a16="http://schemas.microsoft.com/office/drawing/2014/main" id="{71F76BEC-09DE-4AAB-8FA6-A88DF99076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r="-4" b="16155"/>
          <a:stretch/>
        </p:blipFill>
        <p:spPr bwMode="auto">
          <a:xfrm>
            <a:off x="5385131" y="-33288"/>
            <a:ext cx="4151376" cy="2349401"/>
          </a:xfrm>
          <a:custGeom>
            <a:avLst/>
            <a:gdLst>
              <a:gd name="connsiteX0" fmla="*/ 20101 w 4151376"/>
              <a:gd name="connsiteY0" fmla="*/ 0 h 2349401"/>
              <a:gd name="connsiteX1" fmla="*/ 4131276 w 4151376"/>
              <a:gd name="connsiteY1" fmla="*/ 0 h 2349401"/>
              <a:gd name="connsiteX2" fmla="*/ 4140659 w 4151376"/>
              <a:gd name="connsiteY2" fmla="*/ 61486 h 2349401"/>
              <a:gd name="connsiteX3" fmla="*/ 4151376 w 4151376"/>
              <a:gd name="connsiteY3" fmla="*/ 273713 h 2349401"/>
              <a:gd name="connsiteX4" fmla="*/ 2075688 w 4151376"/>
              <a:gd name="connsiteY4" fmla="*/ 2349401 h 2349401"/>
              <a:gd name="connsiteX5" fmla="*/ 0 w 4151376"/>
              <a:gd name="connsiteY5" fmla="*/ 273713 h 2349401"/>
              <a:gd name="connsiteX6" fmla="*/ 10717 w 4151376"/>
              <a:gd name="connsiteY6" fmla="*/ 61486 h 23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  <a:noFill/>
          <a:ln w="1524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088539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013B79-770C-4B5F-B4B6-9AD6FCD1ACD5}"/>
              </a:ext>
            </a:extLst>
          </p:cNvPr>
          <p:cNvSpPr/>
          <p:nvPr/>
        </p:nvSpPr>
        <p:spPr>
          <a:xfrm>
            <a:off x="0" y="19878"/>
            <a:ext cx="12192000" cy="6858000"/>
          </a:xfrm>
          <a:prstGeom prst="rect">
            <a:avLst/>
          </a:prstGeom>
          <a:blipFill dpi="0" rotWithShape="1">
            <a:blip r:embed="rId3" cstate="print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E10EA9-1C33-42BC-B88C-10FA158C8E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5" r="4510"/>
          <a:stretch/>
        </p:blipFill>
        <p:spPr>
          <a:xfrm>
            <a:off x="4572000" y="-152400"/>
            <a:ext cx="8067111" cy="6858000"/>
          </a:xfrm>
          <a:prstGeom prst="rect">
            <a:avLst/>
          </a:prstGeom>
          <a:effectLst>
            <a:softEdge rad="8636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654C3D-82C7-4211-945A-9CB46579BE32}"/>
              </a:ext>
            </a:extLst>
          </p:cNvPr>
          <p:cNvSpPr txBox="1"/>
          <p:nvPr/>
        </p:nvSpPr>
        <p:spPr>
          <a:xfrm flipH="1">
            <a:off x="685800" y="990600"/>
            <a:ext cx="55626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effectLst>
                  <a:glow rad="139700">
                    <a:srgbClr val="FF0000">
                      <a:alpha val="40000"/>
                    </a:srgbClr>
                  </a:glow>
                </a:effectLst>
                <a:latin typeface="Bebas Neue" panose="020B0606020202050201" pitchFamily="34" charset="0"/>
              </a:rPr>
              <a:t>Deliberate </a:t>
            </a:r>
          </a:p>
          <a:p>
            <a:pPr algn="ctr"/>
            <a:r>
              <a:rPr lang="en-US" sz="7200" dirty="0">
                <a:solidFill>
                  <a:schemeClr val="bg1"/>
                </a:solidFill>
                <a:effectLst>
                  <a:glow rad="139700">
                    <a:srgbClr val="FF0000">
                      <a:alpha val="40000"/>
                    </a:srgbClr>
                  </a:glow>
                </a:effectLst>
                <a:latin typeface="Bebas Neue" panose="020B0606020202050201" pitchFamily="34" charset="0"/>
              </a:rPr>
              <a:t>Deceptions</a:t>
            </a:r>
          </a:p>
          <a:p>
            <a:pPr algn="ctr"/>
            <a:endParaRPr lang="en-US" sz="2800" dirty="0">
              <a:solidFill>
                <a:schemeClr val="bg1"/>
              </a:solidFill>
              <a:effectLst>
                <a:glow rad="139700">
                  <a:srgbClr val="FF0000">
                    <a:alpha val="40000"/>
                  </a:srgbClr>
                </a:glow>
              </a:effectLst>
              <a:latin typeface="Bebas Neue" panose="020B0606020202050201" pitchFamily="34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effectLst>
                <a:glow rad="139700">
                  <a:srgbClr val="FF0000">
                    <a:alpha val="40000"/>
                  </a:srgbClr>
                </a:glow>
              </a:effectLst>
              <a:latin typeface="Bebas Neue" panose="020B0606020202050201" pitchFamily="34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Bebas Neue" panose="020B0606020202050201" pitchFamily="34" charset="0"/>
              </a:rPr>
              <a:t>Presentation by: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  <a:latin typeface="Bebas Neue" panose="020B0606020202050201" pitchFamily="34" charset="0"/>
              </a:rPr>
              <a:t>Paul </a:t>
            </a:r>
            <a:r>
              <a:rPr lang="en-US" sz="5400" dirty="0" err="1">
                <a:solidFill>
                  <a:schemeClr val="bg1"/>
                </a:solidFill>
                <a:latin typeface="Bebas Neue" panose="020B0606020202050201" pitchFamily="34" charset="0"/>
              </a:rPr>
              <a:t>Veit</a:t>
            </a:r>
            <a:endParaRPr lang="en-US" sz="5400" dirty="0">
              <a:solidFill>
                <a:schemeClr val="bg1"/>
              </a:solidFill>
              <a:latin typeface="Bebas Neue" panose="020B0606020202050201" pitchFamily="34" charset="0"/>
            </a:endParaRPr>
          </a:p>
          <a:p>
            <a:pPr algn="ctr"/>
            <a:r>
              <a:rPr lang="en-US" sz="2800" i="1" dirty="0">
                <a:solidFill>
                  <a:schemeClr val="bg1"/>
                </a:solidFill>
                <a:latin typeface="Bebas Neue" panose="020B0606020202050201" pitchFamily="34" charset="0"/>
              </a:rPr>
              <a:t>Declare God’s Wonders</a:t>
            </a:r>
          </a:p>
          <a:p>
            <a:pPr algn="ctr"/>
            <a:endParaRPr lang="en-US" dirty="0">
              <a:solidFill>
                <a:schemeClr val="bg1"/>
              </a:solidFill>
              <a:latin typeface="Bebas Neue" panose="020B06060202020502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753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7AF5DFB-1198-4640-9C53-CF413246F138}"/>
              </a:ext>
            </a:extLst>
          </p:cNvPr>
          <p:cNvSpPr/>
          <p:nvPr/>
        </p:nvSpPr>
        <p:spPr>
          <a:xfrm>
            <a:off x="0" y="-66675"/>
            <a:ext cx="12192000" cy="6958741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866900">
                  <a:srgbClr val="FFC000">
                    <a:lumMod val="50000"/>
                    <a:alpha val="79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086562-A899-4497-8363-890AB12983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0870" y="32657"/>
            <a:ext cx="6825343" cy="68253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C39CBC3-7CA3-4FAF-9E37-C2A23274E92C}"/>
              </a:ext>
            </a:extLst>
          </p:cNvPr>
          <p:cNvSpPr/>
          <p:nvPr/>
        </p:nvSpPr>
        <p:spPr>
          <a:xfrm>
            <a:off x="4343400" y="1443841"/>
            <a:ext cx="1011282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ebas Neue" panose="020B0606020202050201" pitchFamily="34" charset="0"/>
                <a:ea typeface="+mn-ea"/>
                <a:cs typeface="Arial" charset="0"/>
              </a:rPr>
              <a:t>Creation vs.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>
                <a:ln w="11430"/>
                <a:solidFill>
                  <a:prstClr val="white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ebas Neue" panose="020B0606020202050201" pitchFamily="34" charset="0"/>
              </a:rPr>
              <a:t>Evolution</a:t>
            </a:r>
            <a:endParaRPr kumimoji="0" lang="en-US" sz="9600" b="0" i="0" u="none" strike="noStrike" kern="1200" cap="none" spc="0" normalizeH="0" baseline="0" noProof="0" dirty="0">
              <a:ln w="11430"/>
              <a:solidFill>
                <a:prstClr val="white"/>
              </a:solidFill>
              <a:effectLst>
                <a:glow rad="101600">
                  <a:prstClr val="white">
                    <a:alpha val="60000"/>
                  </a:prst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Bebas Neue" panose="020B0606020202050201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ebas Neue" panose="020B0606020202050201" pitchFamily="34" charset="0"/>
                <a:ea typeface="+mn-ea"/>
                <a:cs typeface="Arial" charset="0"/>
              </a:rPr>
              <a:t>Dinosaurs</a:t>
            </a:r>
            <a:r>
              <a:rPr kumimoji="0" lang="en-US" sz="5400" b="0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ebas Neue" panose="020B0606020202050201" pitchFamily="34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54914B6-B9CA-4FF7-897C-55C12BBFE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854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4517B-2EF3-43B1-A3DE-6FCDB0AF34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D592BA-D0E4-427B-AD04-EE4AB5B8A6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19DBDD-FF0E-4C20-AF1C-FB2E06103E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" y="0"/>
            <a:ext cx="1219021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121358-119D-45BD-8697-A6323762DDFA}"/>
              </a:ext>
            </a:extLst>
          </p:cNvPr>
          <p:cNvSpPr txBox="1"/>
          <p:nvPr/>
        </p:nvSpPr>
        <p:spPr>
          <a:xfrm>
            <a:off x="1555173" y="1120676"/>
            <a:ext cx="3429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Aliens:</a:t>
            </a:r>
          </a:p>
          <a:p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The truth</a:t>
            </a:r>
          </a:p>
        </p:txBody>
      </p:sp>
    </p:spTree>
    <p:extLst>
      <p:ext uri="{BB962C8B-B14F-4D97-AF65-F5344CB8AC3E}">
        <p14:creationId xmlns:p14="http://schemas.microsoft.com/office/powerpoint/2010/main" val="1902710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3862904-E018-488C-B96D-F5136B6E98B0}"/>
              </a:ext>
            </a:extLst>
          </p:cNvPr>
          <p:cNvSpPr/>
          <p:nvPr/>
        </p:nvSpPr>
        <p:spPr>
          <a:xfrm>
            <a:off x="-10778" y="10"/>
            <a:ext cx="12192000" cy="6857990"/>
          </a:xfrm>
          <a:prstGeom prst="rect">
            <a:avLst/>
          </a:prstGeom>
          <a:blipFill dpi="0" rotWithShape="1">
            <a:blip r:embed="rId2">
              <a:alphaModFix amt="3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glow rad="127000">
              <a:schemeClr val="accent1"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screen shot of a living room&#10;&#10;Description automatically generated">
            <a:extLst>
              <a:ext uri="{FF2B5EF4-FFF2-40B4-BE49-F238E27FC236}">
                <a16:creationId xmlns:a16="http://schemas.microsoft.com/office/drawing/2014/main" id="{25177C00-DA4F-44D5-B426-76F074ABC2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3" r="25443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ln w="1524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FF1361-BB54-44A9-BDEF-6182167690B8}"/>
              </a:ext>
            </a:extLst>
          </p:cNvPr>
          <p:cNvSpPr txBox="1"/>
          <p:nvPr/>
        </p:nvSpPr>
        <p:spPr>
          <a:xfrm>
            <a:off x="5888450" y="1524000"/>
            <a:ext cx="6268527" cy="32609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317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Bebas Neue" panose="020B0606020202050201" pitchFamily="34" charset="0"/>
                <a:ea typeface="+mn-ea"/>
                <a:cs typeface="Arial" charset="0"/>
              </a:rPr>
              <a:t>Creation and Apologetics </a:t>
            </a:r>
            <a:r>
              <a:rPr kumimoji="0" lang="en-US" sz="5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317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Bebas Neue" panose="020B0606020202050201" pitchFamily="34" charset="0"/>
                <a:ea typeface="+mn-ea"/>
                <a:cs typeface="Arial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317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Bebas Neue" panose="020B0606020202050201" pitchFamily="34" charset="0"/>
                <a:ea typeface="+mn-ea"/>
                <a:cs typeface="Arial" charset="0"/>
              </a:rPr>
              <a:t>Evangelistic Events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5200" b="1" dirty="0">
              <a:solidFill>
                <a:prstClr val="white"/>
              </a:solidFill>
              <a:effectLst>
                <a:glow rad="317500">
                  <a:srgbClr val="A5A5A5">
                    <a:satMod val="175000"/>
                    <a:alpha val="40000"/>
                  </a:srgbClr>
                </a:glow>
              </a:effectLst>
              <a:latin typeface="Bebas Neue" panose="020B0606020202050201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317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Bebas Neue" panose="020B0606020202050201" pitchFamily="34" charset="0"/>
                <a:ea typeface="+mn-ea"/>
                <a:cs typeface="Arial" charset="0"/>
              </a:rPr>
              <a:t>1300+ outreaches</a:t>
            </a:r>
          </a:p>
        </p:txBody>
      </p:sp>
    </p:spTree>
    <p:extLst>
      <p:ext uri="{BB962C8B-B14F-4D97-AF65-F5344CB8AC3E}">
        <p14:creationId xmlns:p14="http://schemas.microsoft.com/office/powerpoint/2010/main" val="1179696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BF1B1A7-E6CC-49BA-9C44-807D58C12E90}"/>
              </a:ext>
            </a:extLst>
          </p:cNvPr>
          <p:cNvSpPr/>
          <p:nvPr/>
        </p:nvSpPr>
        <p:spPr>
          <a:xfrm>
            <a:off x="-10778" y="10"/>
            <a:ext cx="12192000" cy="6857990"/>
          </a:xfrm>
          <a:prstGeom prst="rect">
            <a:avLst/>
          </a:prstGeom>
          <a:blipFill dpi="0" rotWithShape="1">
            <a:blip r:embed="rId2">
              <a:alphaModFix amt="3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glow rad="127000">
              <a:schemeClr val="accent1"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P1010199.JPG">
            <a:extLst>
              <a:ext uri="{FF2B5EF4-FFF2-40B4-BE49-F238E27FC236}">
                <a16:creationId xmlns:a16="http://schemas.microsoft.com/office/drawing/2014/main" id="{ADBA77CB-B0F1-440F-BB3C-F9E6853814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24568"/>
          <a:stretch/>
        </p:blipFill>
        <p:spPr>
          <a:xfrm>
            <a:off x="2841074" y="1829185"/>
            <a:ext cx="3483526" cy="197077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glow rad="469900">
              <a:schemeClr val="accent1">
                <a:alpha val="40000"/>
              </a:schemeClr>
            </a:glow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2" descr="IMG_2468">
            <a:extLst>
              <a:ext uri="{FF2B5EF4-FFF2-40B4-BE49-F238E27FC236}">
                <a16:creationId xmlns:a16="http://schemas.microsoft.com/office/drawing/2014/main" id="{9DCF043A-79E3-4897-AC31-8E90EC05C4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2" t="16570" r="4602" b="14830"/>
          <a:stretch/>
        </p:blipFill>
        <p:spPr bwMode="auto">
          <a:xfrm>
            <a:off x="7409108" y="1377943"/>
            <a:ext cx="3483526" cy="197395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glow rad="469900">
              <a:schemeClr val="accent1">
                <a:alpha val="40000"/>
              </a:schemeClr>
            </a:glow>
            <a:outerShdw dist="35921" dir="2700000" algn="ctr" rotWithShape="0">
              <a:srgbClr val="EEECE1"/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3A5C1CEE-10BC-41D1-8398-BC8A70E578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26" b="6849"/>
          <a:stretch/>
        </p:blipFill>
        <p:spPr>
          <a:xfrm>
            <a:off x="6752026" y="3978817"/>
            <a:ext cx="3658799" cy="195723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glow rad="469900">
              <a:schemeClr val="accent1">
                <a:alpha val="40000"/>
              </a:schemeClr>
            </a:glow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249EDA-60B8-422E-8045-2460EC2217A0}"/>
              </a:ext>
            </a:extLst>
          </p:cNvPr>
          <p:cNvSpPr txBox="1"/>
          <p:nvPr/>
        </p:nvSpPr>
        <p:spPr>
          <a:xfrm>
            <a:off x="580016" y="640739"/>
            <a:ext cx="6172200" cy="97492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317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Bebas Neue" panose="020B0606020202050201" pitchFamily="34" charset="0"/>
                <a:ea typeface="+mn-ea"/>
                <a:cs typeface="Arial" charset="0"/>
              </a:rPr>
              <a:t>Paul speaks at…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F24B8F-28C7-48CE-8311-AF101F31EF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7" b="18992"/>
          <a:stretch/>
        </p:blipFill>
        <p:spPr>
          <a:xfrm>
            <a:off x="914400" y="4291168"/>
            <a:ext cx="3637102" cy="195723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glow rad="469900">
              <a:schemeClr val="accent1">
                <a:alpha val="40000"/>
              </a:schemeClr>
            </a:glow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8FD3E7-085F-464F-B8A0-F7EF552D27AE}"/>
              </a:ext>
            </a:extLst>
          </p:cNvPr>
          <p:cNvSpPr txBox="1"/>
          <p:nvPr/>
        </p:nvSpPr>
        <p:spPr>
          <a:xfrm>
            <a:off x="-1257037" y="3720228"/>
            <a:ext cx="6172200" cy="41163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317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Bebas Neue" panose="020B0606020202050201" pitchFamily="34" charset="0"/>
                <a:ea typeface="+mn-ea"/>
                <a:cs typeface="Arial" charset="0"/>
              </a:rPr>
              <a:t>High Schools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DA3B89-E191-4EB6-9345-011C918ECF41}"/>
              </a:ext>
            </a:extLst>
          </p:cNvPr>
          <p:cNvSpPr txBox="1"/>
          <p:nvPr/>
        </p:nvSpPr>
        <p:spPr>
          <a:xfrm>
            <a:off x="4191000" y="3505200"/>
            <a:ext cx="6172200" cy="41163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317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Bebas Neue" panose="020B0606020202050201" pitchFamily="34" charset="0"/>
                <a:ea typeface="+mn-ea"/>
                <a:cs typeface="Arial" charset="0"/>
              </a:rPr>
              <a:t>Colleges</a:t>
            </a:r>
          </a:p>
        </p:txBody>
      </p:sp>
    </p:spTree>
    <p:extLst>
      <p:ext uri="{BB962C8B-B14F-4D97-AF65-F5344CB8AC3E}">
        <p14:creationId xmlns:p14="http://schemas.microsoft.com/office/powerpoint/2010/main" val="747822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CF2958-1259-45C6-8917-7E1EEE622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10B09C-8F3D-4C10-8EAB-A7A6B4469954}"/>
              </a:ext>
            </a:extLst>
          </p:cNvPr>
          <p:cNvSpPr txBox="1"/>
          <p:nvPr/>
        </p:nvSpPr>
        <p:spPr>
          <a:xfrm>
            <a:off x="1172190" y="718074"/>
            <a:ext cx="2752354" cy="2709275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Arial" charset="0"/>
              </a:rPr>
              <a:t>Teen Missions Boot Camp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D6E8F47-5A10-49BF-A198-1E5036C7A211}"/>
              </a:ext>
            </a:extLst>
          </p:cNvPr>
          <p:cNvSpPr/>
          <p:nvPr/>
        </p:nvSpPr>
        <p:spPr>
          <a:xfrm>
            <a:off x="1252968" y="783137"/>
            <a:ext cx="2590799" cy="2590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E82014-9336-411E-AEDD-1C9BFF9067CB}"/>
              </a:ext>
            </a:extLst>
          </p:cNvPr>
          <p:cNvSpPr txBox="1"/>
          <p:nvPr/>
        </p:nvSpPr>
        <p:spPr>
          <a:xfrm rot="21186635">
            <a:off x="1541332" y="2359071"/>
            <a:ext cx="2286000" cy="4116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317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Bebas Neue" panose="020B0606020202050201" pitchFamily="34" charset="0"/>
                <a:ea typeface="+mn-ea"/>
                <a:cs typeface="Arial" charset="0"/>
              </a:rPr>
              <a:t>Teen Missions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317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Bebas Neue" panose="020B0606020202050201" pitchFamily="34" charset="0"/>
                <a:ea typeface="+mn-ea"/>
                <a:cs typeface="Arial" charset="0"/>
              </a:rPr>
              <a:t>Boot Camp</a:t>
            </a:r>
          </a:p>
        </p:txBody>
      </p:sp>
    </p:spTree>
    <p:extLst>
      <p:ext uri="{BB962C8B-B14F-4D97-AF65-F5344CB8AC3E}">
        <p14:creationId xmlns:p14="http://schemas.microsoft.com/office/powerpoint/2010/main" val="3137972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908E25C-AFE3-44C6-B464-60AC08CFB8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D692C1-AED5-474D-BEA5-104FEC43C45D}"/>
              </a:ext>
            </a:extLst>
          </p:cNvPr>
          <p:cNvSpPr/>
          <p:nvPr/>
        </p:nvSpPr>
        <p:spPr>
          <a:xfrm>
            <a:off x="535922" y="607735"/>
            <a:ext cx="2674595" cy="2012433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DFBDE6-7289-4B59-B7DF-0139B66406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8" y="610424"/>
            <a:ext cx="2527241" cy="20124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36E088-6DC0-4763-B0C5-E66A88C32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6828" y="4371975"/>
            <a:ext cx="4915072" cy="21886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86685C-402D-417F-9342-4B7ECA920FCA}"/>
              </a:ext>
            </a:extLst>
          </p:cNvPr>
          <p:cNvSpPr txBox="1"/>
          <p:nvPr/>
        </p:nvSpPr>
        <p:spPr>
          <a:xfrm>
            <a:off x="5791200" y="5257800"/>
            <a:ext cx="6172200" cy="9317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317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Bebas Neue" panose="020B0606020202050201" pitchFamily="34" charset="0"/>
                <a:ea typeface="+mn-ea"/>
                <a:cs typeface="Arial" charset="0"/>
              </a:rPr>
              <a:t>Paul does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317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Bebas Neue" panose="020B0606020202050201" pitchFamily="34" charset="0"/>
                <a:ea typeface="+mn-ea"/>
                <a:cs typeface="Arial" charset="0"/>
              </a:rPr>
              <a:t>apologetics training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317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Bebas Neue" panose="020B0606020202050201" pitchFamily="34" charset="0"/>
                <a:ea typeface="+mn-ea"/>
                <a:cs typeface="Arial" charset="0"/>
              </a:rPr>
              <a:t>Youth With a Mission</a:t>
            </a:r>
          </a:p>
        </p:txBody>
      </p:sp>
    </p:spTree>
    <p:extLst>
      <p:ext uri="{BB962C8B-B14F-4D97-AF65-F5344CB8AC3E}">
        <p14:creationId xmlns:p14="http://schemas.microsoft.com/office/powerpoint/2010/main" val="305787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CA86D37-BE75-4F66-BE81-9C7768F2A51D}"/>
              </a:ext>
            </a:extLst>
          </p:cNvPr>
          <p:cNvSpPr/>
          <p:nvPr/>
        </p:nvSpPr>
        <p:spPr>
          <a:xfrm>
            <a:off x="-10778" y="10"/>
            <a:ext cx="12192000" cy="6857990"/>
          </a:xfrm>
          <a:prstGeom prst="rect">
            <a:avLst/>
          </a:prstGeom>
          <a:blipFill dpi="0" rotWithShape="1">
            <a:blip r:embed="rId2">
              <a:alphaModFix amt="3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glow rad="127000">
              <a:schemeClr val="accent1"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DSC00398">
            <a:extLst>
              <a:ext uri="{FF2B5EF4-FFF2-40B4-BE49-F238E27FC236}">
                <a16:creationId xmlns:a16="http://schemas.microsoft.com/office/drawing/2014/main" id="{2A374E7F-2502-4FC4-8D67-346562AAC4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6" t="15023" r="8292" b="54189"/>
          <a:stretch/>
        </p:blipFill>
        <p:spPr bwMode="auto">
          <a:xfrm>
            <a:off x="4648201" y="694033"/>
            <a:ext cx="6811469" cy="188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</a:extLst>
        </p:spPr>
      </p:pic>
      <p:pic>
        <p:nvPicPr>
          <p:cNvPr id="5" name="Picture 3" descr="DSC00412">
            <a:extLst>
              <a:ext uri="{FF2B5EF4-FFF2-40B4-BE49-F238E27FC236}">
                <a16:creationId xmlns:a16="http://schemas.microsoft.com/office/drawing/2014/main" id="{0B81B7B7-92F2-4C30-A118-557FA03E2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3" b="39148"/>
          <a:stretch/>
        </p:blipFill>
        <p:spPr bwMode="auto">
          <a:xfrm>
            <a:off x="791791" y="2702198"/>
            <a:ext cx="6142409" cy="201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</a:extLst>
        </p:spPr>
      </p:pic>
      <p:pic>
        <p:nvPicPr>
          <p:cNvPr id="6" name="Picture 2" descr="IMG_20180909_181421">
            <a:extLst>
              <a:ext uri="{FF2B5EF4-FFF2-40B4-BE49-F238E27FC236}">
                <a16:creationId xmlns:a16="http://schemas.microsoft.com/office/drawing/2014/main" id="{3595DDFF-B23A-4A4D-9FD5-7299D46DAB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" t="13683" r="1" b="39551"/>
          <a:stretch/>
        </p:blipFill>
        <p:spPr bwMode="auto">
          <a:xfrm>
            <a:off x="4648200" y="4819944"/>
            <a:ext cx="6827605" cy="188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37D99E-12D9-4601-A97A-36758BCDC66A}"/>
              </a:ext>
            </a:extLst>
          </p:cNvPr>
          <p:cNvSpPr txBox="1"/>
          <p:nvPr/>
        </p:nvSpPr>
        <p:spPr>
          <a:xfrm>
            <a:off x="-767388" y="1116211"/>
            <a:ext cx="6172200" cy="9317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317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Bebas Neue" panose="020B0606020202050201" pitchFamily="34" charset="0"/>
                <a:ea typeface="+mn-ea"/>
                <a:cs typeface="Arial" charset="0"/>
              </a:rPr>
              <a:t>Outreach Tours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317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Bebas Neue" panose="020B0606020202050201" pitchFamily="34" charset="0"/>
                <a:ea typeface="+mn-ea"/>
                <a:cs typeface="Arial" charset="0"/>
              </a:rPr>
              <a:t>22 Outreaches in 14 Days</a:t>
            </a:r>
          </a:p>
        </p:txBody>
      </p:sp>
    </p:spTree>
    <p:extLst>
      <p:ext uri="{BB962C8B-B14F-4D97-AF65-F5344CB8AC3E}">
        <p14:creationId xmlns:p14="http://schemas.microsoft.com/office/powerpoint/2010/main" val="2900183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AF9EEE91-0866-4E83-9922-EA5A7CA32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46" y="-85725"/>
            <a:ext cx="1059150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0DF882-B454-4983-8432-9A4A5E40A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5724" y="1078454"/>
            <a:ext cx="4224510" cy="19807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63AB9D-C776-4FA8-AA75-F9CDAF935A77}"/>
              </a:ext>
            </a:extLst>
          </p:cNvPr>
          <p:cNvSpPr txBox="1"/>
          <p:nvPr/>
        </p:nvSpPr>
        <p:spPr>
          <a:xfrm>
            <a:off x="7705723" y="1191689"/>
            <a:ext cx="44862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Bebas Neue" panose="020B0606020202050201" pitchFamily="34" charset="0"/>
              </a:rPr>
              <a:t>Keynotes at Many conferences</a:t>
            </a:r>
          </a:p>
        </p:txBody>
      </p:sp>
    </p:spTree>
    <p:extLst>
      <p:ext uri="{BB962C8B-B14F-4D97-AF65-F5344CB8AC3E}">
        <p14:creationId xmlns:p14="http://schemas.microsoft.com/office/powerpoint/2010/main" val="3572843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53A0D4-6E79-445F-8E4D-1FFE1730EBD8}"/>
              </a:ext>
            </a:extLst>
          </p:cNvPr>
          <p:cNvSpPr/>
          <p:nvPr/>
        </p:nvSpPr>
        <p:spPr>
          <a:xfrm>
            <a:off x="-10778" y="10"/>
            <a:ext cx="12192000" cy="6857990"/>
          </a:xfrm>
          <a:prstGeom prst="rect">
            <a:avLst/>
          </a:prstGeom>
          <a:blipFill dpi="0" rotWithShape="1">
            <a:blip r:embed="rId2">
              <a:alphaModFix amt="3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glow rad="127000">
              <a:schemeClr val="accent1"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B0C7D3-C1E3-4511-92C8-31A8FD032B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9" b="10223"/>
          <a:stretch/>
        </p:blipFill>
        <p:spPr>
          <a:xfrm rot="21214246">
            <a:off x="2432431" y="793870"/>
            <a:ext cx="6720948" cy="41781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AFA697-9426-4F95-89A0-D90839D42582}"/>
              </a:ext>
            </a:extLst>
          </p:cNvPr>
          <p:cNvSpPr txBox="1"/>
          <p:nvPr/>
        </p:nvSpPr>
        <p:spPr>
          <a:xfrm rot="21207853">
            <a:off x="3163039" y="5841268"/>
            <a:ext cx="6172200" cy="9317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317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Bebas Neue" panose="020B0606020202050201" pitchFamily="34" charset="0"/>
                <a:ea typeface="+mn-ea"/>
                <a:cs typeface="Arial" charset="0"/>
              </a:rPr>
              <a:t>Dinosaur Encounter Bridgton, ME</a:t>
            </a:r>
            <a:r>
              <a:rPr kumimoji="0" lang="en-US" sz="1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317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Bebas Neue" panose="020B0606020202050201" pitchFamily="34" charset="0"/>
                <a:ea typeface="+mn-ea"/>
                <a:cs typeface="Arial" charset="0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317500">
                  <a:srgbClr val="A5A5A5">
                    <a:satMod val="175000"/>
                    <a:alpha val="40000"/>
                  </a:srgbClr>
                </a:glow>
              </a:effectLst>
              <a:uLnTx/>
              <a:uFillTx/>
              <a:latin typeface="Bebas Neue" panose="020B0606020202050201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130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935CB3-3FE1-4D5B-8429-5D701FE83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F0A0E"/>
              </a:clrFrom>
              <a:clrTo>
                <a:srgbClr val="0F0A0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3" r="8381"/>
          <a:stretch/>
        </p:blipFill>
        <p:spPr>
          <a:xfrm>
            <a:off x="2780684" y="0"/>
            <a:ext cx="9411316" cy="685800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2E586B-D8D3-40F5-814D-EDCC15771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28" y="1143000"/>
            <a:ext cx="3962743" cy="36156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0EA3A9-3887-4B1B-8A6F-1EA80B215B43}"/>
              </a:ext>
            </a:extLst>
          </p:cNvPr>
          <p:cNvSpPr txBox="1"/>
          <p:nvPr/>
        </p:nvSpPr>
        <p:spPr>
          <a:xfrm>
            <a:off x="-457201" y="1428750"/>
            <a:ext cx="6172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Bebas Neue" panose="020B0606020202050201" pitchFamily="34" charset="0"/>
              </a:rPr>
              <a:t>Creation vs.</a:t>
            </a:r>
          </a:p>
          <a:p>
            <a:pPr algn="ctr"/>
            <a:r>
              <a:rPr lang="en-US" sz="7200" dirty="0">
                <a:solidFill>
                  <a:schemeClr val="bg1"/>
                </a:solidFill>
                <a:latin typeface="Bebas Neue" panose="020B0606020202050201" pitchFamily="34" charset="0"/>
              </a:rPr>
              <a:t>Evolution: </a:t>
            </a:r>
          </a:p>
          <a:p>
            <a:pPr algn="ctr"/>
            <a:r>
              <a:rPr lang="en-US" sz="6600" dirty="0">
                <a:solidFill>
                  <a:schemeClr val="bg1"/>
                </a:solidFill>
                <a:latin typeface="Bebas Neue" panose="020B0606020202050201" pitchFamily="34" charset="0"/>
              </a:rPr>
              <a:t>Humans</a:t>
            </a:r>
            <a:r>
              <a:rPr lang="en-US" sz="8000" dirty="0">
                <a:solidFill>
                  <a:schemeClr val="bg1"/>
                </a:solidFill>
                <a:latin typeface="Bebas Neue" panose="020B0606020202050201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86224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89</Words>
  <Application>Microsoft Office PowerPoint</Application>
  <PresentationFormat>Widescreen</PresentationFormat>
  <Paragraphs>39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Bebas Neue</vt:lpstr>
      <vt:lpstr>Calibri</vt:lpstr>
      <vt:lpstr>Constantia</vt:lpstr>
      <vt:lpstr>Wingdings 2</vt:lpstr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Veit</dc:creator>
  <cp:lastModifiedBy>Paul Veit</cp:lastModifiedBy>
  <cp:revision>4</cp:revision>
  <dcterms:created xsi:type="dcterms:W3CDTF">2019-08-15T13:20:04Z</dcterms:created>
  <dcterms:modified xsi:type="dcterms:W3CDTF">2019-08-16T12:51:23Z</dcterms:modified>
</cp:coreProperties>
</file>